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9"/>
  </p:handoutMasterIdLst>
  <p:sldIdLst>
    <p:sldId id="256" r:id="rId2"/>
    <p:sldId id="257" r:id="rId3"/>
    <p:sldId id="258" r:id="rId4"/>
    <p:sldId id="262" r:id="rId5"/>
    <p:sldId id="263" r:id="rId6"/>
    <p:sldId id="259" r:id="rId7"/>
    <p:sldId id="261" r:id="rId8"/>
  </p:sldIdLst>
  <p:sldSz cx="12192000" cy="6858000"/>
  <p:notesSz cx="6954838"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31" d="100"/>
          <a:sy n="131" d="100"/>
        </p:scale>
        <p:origin x="35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7072"/>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sz="quarter" idx="1"/>
          </p:nvPr>
        </p:nvSpPr>
        <p:spPr>
          <a:xfrm>
            <a:off x="3939466" y="0"/>
            <a:ext cx="3013763" cy="467072"/>
          </a:xfrm>
          <a:prstGeom prst="rect">
            <a:avLst/>
          </a:prstGeom>
        </p:spPr>
        <p:txBody>
          <a:bodyPr vert="horz" lIns="92930" tIns="46465" rIns="92930" bIns="46465" rtlCol="0"/>
          <a:lstStyle>
            <a:lvl1pPr algn="r">
              <a:defRPr sz="1200"/>
            </a:lvl1pPr>
          </a:lstStyle>
          <a:p>
            <a:fld id="{1C113FD5-8000-454A-B65A-A6228ACED257}" type="datetimeFigureOut">
              <a:rPr lang="en-US" smtClean="0"/>
              <a:t>4/27/18</a:t>
            </a:fld>
            <a:endParaRPr lang="en-US"/>
          </a:p>
        </p:txBody>
      </p:sp>
      <p:sp>
        <p:nvSpPr>
          <p:cNvPr id="4" name="Footer Placeholder 3"/>
          <p:cNvSpPr>
            <a:spLocks noGrp="1"/>
          </p:cNvSpPr>
          <p:nvPr>
            <p:ph type="ftr" sz="quarter" idx="2"/>
          </p:nvPr>
        </p:nvSpPr>
        <p:spPr>
          <a:xfrm>
            <a:off x="0" y="8842030"/>
            <a:ext cx="3013763" cy="467071"/>
          </a:xfrm>
          <a:prstGeom prst="rect">
            <a:avLst/>
          </a:prstGeom>
        </p:spPr>
        <p:txBody>
          <a:bodyPr vert="horz" lIns="92930" tIns="46465" rIns="92930" bIns="46465" rtlCol="0" anchor="b"/>
          <a:lstStyle>
            <a:lvl1pPr algn="l">
              <a:defRPr sz="1200"/>
            </a:lvl1pPr>
          </a:lstStyle>
          <a:p>
            <a:endParaRPr lang="en-US"/>
          </a:p>
        </p:txBody>
      </p:sp>
      <p:sp>
        <p:nvSpPr>
          <p:cNvPr id="5" name="Slide Number Placeholder 4"/>
          <p:cNvSpPr>
            <a:spLocks noGrp="1"/>
          </p:cNvSpPr>
          <p:nvPr>
            <p:ph type="sldNum" sz="quarter" idx="3"/>
          </p:nvPr>
        </p:nvSpPr>
        <p:spPr>
          <a:xfrm>
            <a:off x="3939466" y="8842030"/>
            <a:ext cx="3013763" cy="467071"/>
          </a:xfrm>
          <a:prstGeom prst="rect">
            <a:avLst/>
          </a:prstGeom>
        </p:spPr>
        <p:txBody>
          <a:bodyPr vert="horz" lIns="92930" tIns="46465" rIns="92930" bIns="46465" rtlCol="0" anchor="b"/>
          <a:lstStyle>
            <a:lvl1pPr algn="r">
              <a:defRPr sz="1200"/>
            </a:lvl1pPr>
          </a:lstStyle>
          <a:p>
            <a:fld id="{0BA9C308-3302-4850-9E7E-877D0B029A94}" type="slidenum">
              <a:rPr lang="en-US" smtClean="0"/>
              <a:t>‹#›</a:t>
            </a:fld>
            <a:endParaRPr lang="en-US"/>
          </a:p>
        </p:txBody>
      </p:sp>
    </p:spTree>
    <p:extLst>
      <p:ext uri="{BB962C8B-B14F-4D97-AF65-F5344CB8AC3E}">
        <p14:creationId xmlns:p14="http://schemas.microsoft.com/office/powerpoint/2010/main" val="382476196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4/27/18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4/27/18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4/27/18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4/27/18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pic>
        <p:nvPicPr>
          <p:cNvPr id="7" name="Picture 6"/>
          <p:cNvPicPr>
            <a:picLocks noChangeAspect="1"/>
          </p:cNvPicPr>
          <p:nvPr userDrawn="1"/>
        </p:nvPicPr>
        <p:blipFill>
          <a:blip r:embed="rId2"/>
          <a:stretch>
            <a:fillRect/>
          </a:stretch>
        </p:blipFill>
        <p:spPr>
          <a:xfrm>
            <a:off x="10370176" y="5375528"/>
            <a:ext cx="983624" cy="98082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4/27/18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4/27/18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4/27/18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4/27/18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4/27/18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4/27/18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4/27/18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4/27/18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Sabbatical Leave Committee Report</a:t>
            </a:r>
          </a:p>
        </p:txBody>
      </p:sp>
      <p:sp>
        <p:nvSpPr>
          <p:cNvPr id="3" name="Subtitle 2"/>
          <p:cNvSpPr>
            <a:spLocks noGrp="1"/>
          </p:cNvSpPr>
          <p:nvPr>
            <p:ph type="subTitle" idx="1"/>
          </p:nvPr>
        </p:nvSpPr>
        <p:spPr/>
        <p:txBody>
          <a:bodyPr>
            <a:normAutofit/>
          </a:bodyPr>
          <a:lstStyle/>
          <a:p>
            <a:r>
              <a:rPr lang="en-US" sz="3600" dirty="0"/>
              <a:t>2017-2018</a:t>
            </a:r>
          </a:p>
        </p:txBody>
      </p:sp>
      <p:pic>
        <p:nvPicPr>
          <p:cNvPr id="4" name="Picture 3"/>
          <p:cNvPicPr>
            <a:picLocks noChangeAspect="1"/>
          </p:cNvPicPr>
          <p:nvPr/>
        </p:nvPicPr>
        <p:blipFill>
          <a:blip r:embed="rId2"/>
          <a:stretch>
            <a:fillRect/>
          </a:stretch>
        </p:blipFill>
        <p:spPr>
          <a:xfrm>
            <a:off x="9670888" y="4455277"/>
            <a:ext cx="2139881" cy="2133785"/>
          </a:xfrm>
          <a:prstGeom prst="rect">
            <a:avLst/>
          </a:prstGeom>
        </p:spPr>
      </p:pic>
    </p:spTree>
    <p:extLst>
      <p:ext uri="{BB962C8B-B14F-4D97-AF65-F5344CB8AC3E}">
        <p14:creationId xmlns:p14="http://schemas.microsoft.com/office/powerpoint/2010/main" val="3561814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9187" y="300389"/>
            <a:ext cx="10515600" cy="1325563"/>
          </a:xfrm>
        </p:spPr>
        <p:txBody>
          <a:bodyPr/>
          <a:lstStyle/>
          <a:p>
            <a:r>
              <a:rPr lang="en-US" b="1" dirty="0"/>
              <a:t>Membership 2017-18</a:t>
            </a:r>
          </a:p>
        </p:txBody>
      </p:sp>
      <p:sp>
        <p:nvSpPr>
          <p:cNvPr id="3" name="Content Placeholder 2"/>
          <p:cNvSpPr>
            <a:spLocks noGrp="1"/>
          </p:cNvSpPr>
          <p:nvPr>
            <p:ph idx="1"/>
          </p:nvPr>
        </p:nvSpPr>
        <p:spPr/>
        <p:txBody>
          <a:bodyPr>
            <a:normAutofit fontScale="55000" lnSpcReduction="20000"/>
          </a:bodyPr>
          <a:lstStyle/>
          <a:p>
            <a:r>
              <a:rPr lang="en-US" b="1" dirty="0">
                <a:solidFill>
                  <a:srgbClr val="363636"/>
                </a:solidFill>
                <a:latin typeface="Arial" panose="020B0604020202020204" pitchFamily="34" charset="0"/>
              </a:rPr>
              <a:t>AMMON COLLEGE OF LIBERAL ARTS AND SOCIAL SCIENCES</a:t>
            </a:r>
            <a:endParaRPr lang="en-US" dirty="0">
              <a:solidFill>
                <a:srgbClr val="363636"/>
              </a:solidFill>
              <a:latin typeface="Arial" panose="020B0604020202020204" pitchFamily="34" charset="0"/>
            </a:endParaRPr>
          </a:p>
          <a:p>
            <a:r>
              <a:rPr lang="en-US" dirty="0">
                <a:solidFill>
                  <a:srgbClr val="363636"/>
                </a:solidFill>
                <a:latin typeface="Arial" panose="020B0604020202020204" pitchFamily="34" charset="0"/>
              </a:rPr>
              <a:t>FINE ARTS: Charles Menoche (Music)18</a:t>
            </a:r>
          </a:p>
          <a:p>
            <a:r>
              <a:rPr lang="en-US" dirty="0">
                <a:solidFill>
                  <a:srgbClr val="363636"/>
                </a:solidFill>
                <a:latin typeface="Arial" panose="020B0604020202020204" pitchFamily="34" charset="0"/>
              </a:rPr>
              <a:t>HUMANITIES: Matthew Ciscel (English) 19</a:t>
            </a:r>
          </a:p>
          <a:p>
            <a:r>
              <a:rPr lang="en-US" dirty="0">
                <a:solidFill>
                  <a:srgbClr val="363636"/>
                </a:solidFill>
                <a:latin typeface="Arial" panose="020B0604020202020204" pitchFamily="34" charset="0"/>
              </a:rPr>
              <a:t>SOCIAL AND BEHAVIORAL SCIENCES: Abigail Adams (Anthropology) 18</a:t>
            </a:r>
          </a:p>
          <a:p>
            <a:r>
              <a:rPr lang="en-US" b="1" dirty="0">
                <a:solidFill>
                  <a:srgbClr val="363636"/>
                </a:solidFill>
                <a:latin typeface="Arial" panose="020B0604020202020204" pitchFamily="34" charset="0"/>
              </a:rPr>
              <a:t>SCHOOL OF BUSINESS</a:t>
            </a:r>
            <a:endParaRPr lang="en-US" dirty="0">
              <a:solidFill>
                <a:srgbClr val="363636"/>
              </a:solidFill>
              <a:latin typeface="Arial" panose="020B0604020202020204" pitchFamily="34" charset="0"/>
            </a:endParaRPr>
          </a:p>
          <a:p>
            <a:r>
              <a:rPr lang="en-US" dirty="0">
                <a:solidFill>
                  <a:srgbClr val="363636"/>
                </a:solidFill>
                <a:latin typeface="Arial" panose="020B0604020202020204" pitchFamily="34" charset="0"/>
              </a:rPr>
              <a:t>Zakri Bello (Finance) 18</a:t>
            </a:r>
          </a:p>
          <a:p>
            <a:r>
              <a:rPr lang="en-US" b="1" dirty="0">
                <a:solidFill>
                  <a:srgbClr val="363636"/>
                </a:solidFill>
                <a:latin typeface="Arial" panose="020B0604020202020204" pitchFamily="34" charset="0"/>
              </a:rPr>
              <a:t>SCHOOL OF EDUCATION AND PROFESSIONAL STUDIES</a:t>
            </a:r>
            <a:endParaRPr lang="en-US" dirty="0">
              <a:solidFill>
                <a:srgbClr val="363636"/>
              </a:solidFill>
              <a:latin typeface="Arial" panose="020B0604020202020204" pitchFamily="34" charset="0"/>
            </a:endParaRPr>
          </a:p>
          <a:p>
            <a:r>
              <a:rPr lang="en-US" dirty="0">
                <a:solidFill>
                  <a:srgbClr val="363636"/>
                </a:solidFill>
                <a:latin typeface="Arial" panose="020B0604020202020204" pitchFamily="34" charset="0"/>
              </a:rPr>
              <a:t>Lynda Valerie (Literacy, Elementary, and Early Childhood Education) 18</a:t>
            </a:r>
          </a:p>
          <a:p>
            <a:r>
              <a:rPr lang="en-US" b="1" dirty="0">
                <a:solidFill>
                  <a:srgbClr val="363636"/>
                </a:solidFill>
                <a:latin typeface="Arial" panose="020B0604020202020204" pitchFamily="34" charset="0"/>
              </a:rPr>
              <a:t>SCHOOL OF ENGINEERING, SCIENCE, AND TECHNOLOGY</a:t>
            </a:r>
            <a:endParaRPr lang="en-US" dirty="0">
              <a:solidFill>
                <a:srgbClr val="363636"/>
              </a:solidFill>
              <a:latin typeface="Arial" panose="020B0604020202020204" pitchFamily="34" charset="0"/>
            </a:endParaRPr>
          </a:p>
          <a:p>
            <a:r>
              <a:rPr lang="en-US" dirty="0">
                <a:solidFill>
                  <a:srgbClr val="363636"/>
                </a:solidFill>
                <a:latin typeface="Arial" panose="020B0604020202020204" pitchFamily="34" charset="0"/>
              </a:rPr>
              <a:t>ENGINEERING AND TECHNOLOGY: Bin (Brenda) Zhou (Engineering) 19</a:t>
            </a:r>
          </a:p>
          <a:p>
            <a:r>
              <a:rPr lang="en-US" dirty="0">
                <a:solidFill>
                  <a:srgbClr val="363636"/>
                </a:solidFill>
                <a:latin typeface="Arial" panose="020B0604020202020204" pitchFamily="34" charset="0"/>
              </a:rPr>
              <a:t>NATURAL, MATHEMATICAL AND COMPUTER SCIENCES: Maria Mitchell (Mathematical Sciences) 19</a:t>
            </a:r>
          </a:p>
          <a:p>
            <a:r>
              <a:rPr lang="en-US" b="1" dirty="0">
                <a:solidFill>
                  <a:srgbClr val="363636"/>
                </a:solidFill>
                <a:latin typeface="Arial" panose="020B0604020202020204" pitchFamily="34" charset="0"/>
              </a:rPr>
              <a:t>AT LARGE</a:t>
            </a:r>
            <a:endParaRPr lang="en-US" dirty="0">
              <a:solidFill>
                <a:srgbClr val="363636"/>
              </a:solidFill>
              <a:latin typeface="Arial" panose="020B0604020202020204" pitchFamily="34" charset="0"/>
            </a:endParaRPr>
          </a:p>
          <a:p>
            <a:r>
              <a:rPr lang="en-US" dirty="0">
                <a:solidFill>
                  <a:srgbClr val="363636"/>
                </a:solidFill>
                <a:latin typeface="Arial" panose="020B0604020202020204" pitchFamily="34" charset="0"/>
              </a:rPr>
              <a:t>Paul Resetarits (Manufacturing and Construction Management) 18</a:t>
            </a:r>
          </a:p>
          <a:p>
            <a:r>
              <a:rPr lang="en-US" b="1" dirty="0">
                <a:solidFill>
                  <a:srgbClr val="363636"/>
                </a:solidFill>
                <a:latin typeface="Arial" panose="020B0604020202020204" pitchFamily="34" charset="0"/>
              </a:rPr>
              <a:t>LIBRARIANS, COUNSELORS AND COACHES</a:t>
            </a:r>
            <a:endParaRPr lang="en-US" dirty="0">
              <a:solidFill>
                <a:srgbClr val="363636"/>
              </a:solidFill>
              <a:latin typeface="Arial" panose="020B0604020202020204" pitchFamily="34" charset="0"/>
            </a:endParaRPr>
          </a:p>
          <a:p>
            <a:r>
              <a:rPr lang="en-US" dirty="0">
                <a:solidFill>
                  <a:srgbClr val="363636"/>
                </a:solidFill>
                <a:latin typeface="Arial" panose="020B0604020202020204" pitchFamily="34" charset="0"/>
              </a:rPr>
              <a:t>Susan Slaga-Metivier 18</a:t>
            </a:r>
            <a:endParaRPr lang="en-US" b="0" i="0" dirty="0">
              <a:solidFill>
                <a:srgbClr val="363636"/>
              </a:solidFill>
              <a:effectLst/>
              <a:latin typeface="Arial" panose="020B0604020202020204" pitchFamily="34" charset="0"/>
            </a:endParaRPr>
          </a:p>
        </p:txBody>
      </p:sp>
    </p:spTree>
    <p:extLst>
      <p:ext uri="{BB962C8B-B14F-4D97-AF65-F5344CB8AC3E}">
        <p14:creationId xmlns:p14="http://schemas.microsoft.com/office/powerpoint/2010/main" val="2338991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Sabbatical Leave Committee Criteria</a:t>
            </a:r>
          </a:p>
        </p:txBody>
      </p:sp>
      <p:sp>
        <p:nvSpPr>
          <p:cNvPr id="3" name="Content Placeholder 2"/>
          <p:cNvSpPr>
            <a:spLocks noGrp="1"/>
          </p:cNvSpPr>
          <p:nvPr>
            <p:ph idx="1"/>
          </p:nvPr>
        </p:nvSpPr>
        <p:spPr/>
        <p:txBody>
          <a:bodyPr/>
          <a:lstStyle/>
          <a:p>
            <a:r>
              <a:rPr lang="en-US" dirty="0"/>
              <a:t>Purpose and objectives of the project proposed during our sabbatical leave.</a:t>
            </a:r>
          </a:p>
          <a:p>
            <a:r>
              <a:rPr lang="en-US" dirty="0"/>
              <a:t>Preparation: existing knowledge and/or work to date.</a:t>
            </a:r>
          </a:p>
          <a:p>
            <a:r>
              <a:rPr lang="en-US" dirty="0"/>
              <a:t>Proposed activities and methodology.</a:t>
            </a:r>
          </a:p>
          <a:p>
            <a:r>
              <a:rPr lang="en-US" dirty="0"/>
              <a:t>Potential value to the university, to your discipline, to your students.</a:t>
            </a:r>
          </a:p>
          <a:p>
            <a:r>
              <a:rPr lang="en-US" dirty="0"/>
              <a:t>Expected outcomes.</a:t>
            </a:r>
          </a:p>
          <a:p>
            <a:r>
              <a:rPr lang="en-US" dirty="0"/>
              <a:t>Outcome of your past sabbatical leave. (if within the past 10 years)</a:t>
            </a:r>
          </a:p>
        </p:txBody>
      </p:sp>
    </p:spTree>
    <p:extLst>
      <p:ext uri="{BB962C8B-B14F-4D97-AF65-F5344CB8AC3E}">
        <p14:creationId xmlns:p14="http://schemas.microsoft.com/office/powerpoint/2010/main" val="3964981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363636"/>
                </a:solidFill>
                <a:latin typeface="Arial" panose="020B0604020202020204" pitchFamily="34" charset="0"/>
              </a:rPr>
              <a:t>MISSION</a:t>
            </a:r>
            <a:endParaRPr lang="en-US" dirty="0"/>
          </a:p>
        </p:txBody>
      </p:sp>
      <p:sp>
        <p:nvSpPr>
          <p:cNvPr id="3" name="Content Placeholder 2"/>
          <p:cNvSpPr>
            <a:spLocks noGrp="1"/>
          </p:cNvSpPr>
          <p:nvPr>
            <p:ph idx="1"/>
          </p:nvPr>
        </p:nvSpPr>
        <p:spPr/>
        <p:txBody>
          <a:bodyPr/>
          <a:lstStyle/>
          <a:p>
            <a:r>
              <a:rPr lang="en-US" dirty="0">
                <a:solidFill>
                  <a:srgbClr val="363636"/>
                </a:solidFill>
                <a:latin typeface="Arial" panose="020B0604020202020204" pitchFamily="34" charset="0"/>
              </a:rPr>
              <a:t>The Committee receives all sabbatical requests and proposals as submitted to the University President by the various departments and areas, and makes recommendations to the President on the basis of merit and in conformity with the current BOT/CSU/AAUP contract.</a:t>
            </a:r>
          </a:p>
          <a:p>
            <a:endParaRPr lang="en-US" dirty="0"/>
          </a:p>
        </p:txBody>
      </p:sp>
    </p:spTree>
    <p:extLst>
      <p:ext uri="{BB962C8B-B14F-4D97-AF65-F5344CB8AC3E}">
        <p14:creationId xmlns:p14="http://schemas.microsoft.com/office/powerpoint/2010/main" val="663180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13.7 Sabbatic Leave </a:t>
            </a:r>
          </a:p>
        </p:txBody>
      </p:sp>
      <p:sp>
        <p:nvSpPr>
          <p:cNvPr id="3" name="Content Placeholder 2"/>
          <p:cNvSpPr>
            <a:spLocks noGrp="1"/>
          </p:cNvSpPr>
          <p:nvPr>
            <p:ph idx="1"/>
          </p:nvPr>
        </p:nvSpPr>
        <p:spPr/>
        <p:txBody>
          <a:bodyPr/>
          <a:lstStyle/>
          <a:p>
            <a:r>
              <a:rPr lang="en-US" dirty="0"/>
              <a:t>Sabbatic leave is educational leave. </a:t>
            </a:r>
          </a:p>
          <a:p>
            <a:r>
              <a:rPr lang="en-US" dirty="0"/>
              <a:t>Sabbatic leaves are granted for the benefit of Connecticut State University. </a:t>
            </a:r>
          </a:p>
          <a:p>
            <a:r>
              <a:rPr lang="en-US" dirty="0"/>
              <a:t>Sabbatic leave is granted for purposes of scholarly and creative endeavors that strengthen the professional competence or enrich the teaching of members. </a:t>
            </a:r>
          </a:p>
          <a:p>
            <a:r>
              <a:rPr lang="en-US" dirty="0"/>
              <a:t>All proposals for such leave must merit approval on the basis of these standards.</a:t>
            </a:r>
          </a:p>
        </p:txBody>
      </p:sp>
    </p:spTree>
    <p:extLst>
      <p:ext uri="{BB962C8B-B14F-4D97-AF65-F5344CB8AC3E}">
        <p14:creationId xmlns:p14="http://schemas.microsoft.com/office/powerpoint/2010/main" val="3034658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Statistics</a:t>
            </a:r>
          </a:p>
        </p:txBody>
      </p:sp>
      <p:sp>
        <p:nvSpPr>
          <p:cNvPr id="3" name="Content Placeholder 2"/>
          <p:cNvSpPr>
            <a:spLocks noGrp="1"/>
          </p:cNvSpPr>
          <p:nvPr>
            <p:ph idx="1"/>
          </p:nvPr>
        </p:nvSpPr>
        <p:spPr/>
        <p:txBody>
          <a:bodyPr/>
          <a:lstStyle/>
          <a:p>
            <a:r>
              <a:rPr lang="en-US" dirty="0"/>
              <a:t>There were 29 applications</a:t>
            </a:r>
          </a:p>
          <a:p>
            <a:r>
              <a:rPr lang="en-US" dirty="0"/>
              <a:t>There were 24 sabbatical leaves available</a:t>
            </a:r>
          </a:p>
          <a:p>
            <a:r>
              <a:rPr lang="en-US" dirty="0"/>
              <a:t>All 24 were awarded with the following breakdown;</a:t>
            </a:r>
          </a:p>
          <a:p>
            <a:pPr lvl="1"/>
            <a:r>
              <a:rPr lang="en-US" dirty="0"/>
              <a:t>16 to College of Liberal Arts and Social Sciences</a:t>
            </a:r>
          </a:p>
          <a:p>
            <a:pPr lvl="1"/>
            <a:r>
              <a:rPr lang="en-US" dirty="0"/>
              <a:t>3 to School of Business</a:t>
            </a:r>
          </a:p>
          <a:p>
            <a:pPr lvl="1"/>
            <a:r>
              <a:rPr lang="en-US" dirty="0"/>
              <a:t>3 to School of Engineering, Science and Technology</a:t>
            </a:r>
          </a:p>
          <a:p>
            <a:pPr lvl="1"/>
            <a:r>
              <a:rPr lang="en-US" dirty="0"/>
              <a:t>2 to School of Education and Professional Studies</a:t>
            </a:r>
          </a:p>
          <a:p>
            <a:pPr lvl="1"/>
            <a:r>
              <a:rPr lang="en-US" dirty="0"/>
              <a:t>0 to Library</a:t>
            </a:r>
          </a:p>
          <a:p>
            <a:endParaRPr lang="en-US" dirty="0"/>
          </a:p>
          <a:p>
            <a:endParaRPr lang="en-US" dirty="0"/>
          </a:p>
        </p:txBody>
      </p:sp>
    </p:spTree>
    <p:extLst>
      <p:ext uri="{BB962C8B-B14F-4D97-AF65-F5344CB8AC3E}">
        <p14:creationId xmlns:p14="http://schemas.microsoft.com/office/powerpoint/2010/main" val="4259885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Recipients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3472949"/>
              </p:ext>
            </p:extLst>
          </p:nvPr>
        </p:nvGraphicFramePr>
        <p:xfrm>
          <a:off x="3908454" y="365125"/>
          <a:ext cx="3285180" cy="6200258"/>
        </p:xfrm>
        <a:graphic>
          <a:graphicData uri="http://schemas.openxmlformats.org/drawingml/2006/table">
            <a:tbl>
              <a:tblPr>
                <a:tableStyleId>{5C22544A-7EE6-4342-B048-85BDC9FD1C3A}</a:tableStyleId>
              </a:tblPr>
              <a:tblGrid>
                <a:gridCol w="866421">
                  <a:extLst>
                    <a:ext uri="{9D8B030D-6E8A-4147-A177-3AD203B41FA5}">
                      <a16:colId xmlns:a16="http://schemas.microsoft.com/office/drawing/2014/main" val="20000"/>
                    </a:ext>
                  </a:extLst>
                </a:gridCol>
                <a:gridCol w="866421">
                  <a:extLst>
                    <a:ext uri="{9D8B030D-6E8A-4147-A177-3AD203B41FA5}">
                      <a16:colId xmlns:a16="http://schemas.microsoft.com/office/drawing/2014/main" val="20001"/>
                    </a:ext>
                  </a:extLst>
                </a:gridCol>
                <a:gridCol w="1552338">
                  <a:extLst>
                    <a:ext uri="{9D8B030D-6E8A-4147-A177-3AD203B41FA5}">
                      <a16:colId xmlns:a16="http://schemas.microsoft.com/office/drawing/2014/main" val="20002"/>
                    </a:ext>
                  </a:extLst>
                </a:gridCol>
              </a:tblGrid>
              <a:tr h="257807">
                <a:tc>
                  <a:txBody>
                    <a:bodyPr/>
                    <a:lstStyle/>
                    <a:p>
                      <a:pPr algn="l" fontAlgn="b"/>
                      <a:r>
                        <a:rPr lang="en-US" sz="1600" u="none" strike="noStrike" dirty="0">
                          <a:effectLst/>
                        </a:rPr>
                        <a:t>Atty.</a:t>
                      </a:r>
                      <a:endParaRPr lang="en-US" sz="1600" b="0" i="0" u="none" strike="noStrike" dirty="0">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Kathleen</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Bantley</a:t>
                      </a:r>
                      <a:endParaRPr lang="en-US" sz="1600" b="0" i="0" u="none" strike="noStrike">
                        <a:solidFill>
                          <a:srgbClr val="000000"/>
                        </a:solidFill>
                        <a:effectLst/>
                        <a:latin typeface="Calibri" panose="020F0502020204030204" pitchFamily="34" charset="0"/>
                      </a:endParaRPr>
                    </a:p>
                  </a:txBody>
                  <a:tcPr marL="9046" marR="9046" marT="9046" marB="0" anchor="b"/>
                </a:tc>
                <a:extLst>
                  <a:ext uri="{0D108BD9-81ED-4DB2-BD59-A6C34878D82A}">
                    <a16:rowId xmlns:a16="http://schemas.microsoft.com/office/drawing/2014/main" val="10000"/>
                  </a:ext>
                </a:extLst>
              </a:tr>
              <a:tr h="257807">
                <a:tc>
                  <a:txBody>
                    <a:bodyPr/>
                    <a:lstStyle/>
                    <a:p>
                      <a:pPr algn="l" fontAlgn="b"/>
                      <a:r>
                        <a:rPr lang="en-US" sz="1600" u="none" strike="noStrike">
                          <a:effectLst/>
                        </a:rPr>
                        <a:t>Dr.</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Richard</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Benfield</a:t>
                      </a:r>
                      <a:endParaRPr lang="en-US" sz="1600" b="0" i="0" u="none" strike="noStrike">
                        <a:solidFill>
                          <a:srgbClr val="000000"/>
                        </a:solidFill>
                        <a:effectLst/>
                        <a:latin typeface="Calibri" panose="020F0502020204030204" pitchFamily="34" charset="0"/>
                      </a:endParaRPr>
                    </a:p>
                  </a:txBody>
                  <a:tcPr marL="9046" marR="9046" marT="9046" marB="0" anchor="b"/>
                </a:tc>
                <a:extLst>
                  <a:ext uri="{0D108BD9-81ED-4DB2-BD59-A6C34878D82A}">
                    <a16:rowId xmlns:a16="http://schemas.microsoft.com/office/drawing/2014/main" val="10001"/>
                  </a:ext>
                </a:extLst>
              </a:tr>
              <a:tr h="257807">
                <a:tc>
                  <a:txBody>
                    <a:bodyPr/>
                    <a:lstStyle/>
                    <a:p>
                      <a:pPr algn="l" fontAlgn="b"/>
                      <a:r>
                        <a:rPr lang="en-US" sz="1600" u="none" strike="noStrike">
                          <a:effectLst/>
                        </a:rPr>
                        <a:t>Dr.</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Gregory</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Berry</a:t>
                      </a:r>
                      <a:endParaRPr lang="en-US" sz="1600" b="0" i="0" u="none" strike="noStrike">
                        <a:solidFill>
                          <a:srgbClr val="000000"/>
                        </a:solidFill>
                        <a:effectLst/>
                        <a:latin typeface="Calibri" panose="020F0502020204030204" pitchFamily="34" charset="0"/>
                      </a:endParaRPr>
                    </a:p>
                  </a:txBody>
                  <a:tcPr marL="9046" marR="9046" marT="9046" marB="0" anchor="b"/>
                </a:tc>
                <a:extLst>
                  <a:ext uri="{0D108BD9-81ED-4DB2-BD59-A6C34878D82A}">
                    <a16:rowId xmlns:a16="http://schemas.microsoft.com/office/drawing/2014/main" val="10002"/>
                  </a:ext>
                </a:extLst>
              </a:tr>
              <a:tr h="257807">
                <a:tc>
                  <a:txBody>
                    <a:bodyPr/>
                    <a:lstStyle/>
                    <a:p>
                      <a:pPr algn="l" fontAlgn="b"/>
                      <a:r>
                        <a:rPr lang="en-US" sz="1600" u="none" strike="noStrike">
                          <a:effectLst/>
                        </a:rPr>
                        <a:t>Dr.</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Laura</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Bowman</a:t>
                      </a:r>
                      <a:endParaRPr lang="en-US" sz="1600" b="0" i="0" u="none" strike="noStrike">
                        <a:solidFill>
                          <a:srgbClr val="000000"/>
                        </a:solidFill>
                        <a:effectLst/>
                        <a:latin typeface="Calibri" panose="020F0502020204030204" pitchFamily="34" charset="0"/>
                      </a:endParaRPr>
                    </a:p>
                  </a:txBody>
                  <a:tcPr marL="9046" marR="9046" marT="9046" marB="0" anchor="b"/>
                </a:tc>
                <a:extLst>
                  <a:ext uri="{0D108BD9-81ED-4DB2-BD59-A6C34878D82A}">
                    <a16:rowId xmlns:a16="http://schemas.microsoft.com/office/drawing/2014/main" val="10003"/>
                  </a:ext>
                </a:extLst>
              </a:tr>
              <a:tr h="257807">
                <a:tc>
                  <a:txBody>
                    <a:bodyPr/>
                    <a:lstStyle/>
                    <a:p>
                      <a:pPr algn="l" fontAlgn="b"/>
                      <a:r>
                        <a:rPr lang="en-US" sz="1600" u="none" strike="noStrike">
                          <a:effectLst/>
                        </a:rPr>
                        <a:t>Dr.</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Charles</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Button</a:t>
                      </a:r>
                      <a:endParaRPr lang="en-US" sz="1600" b="0" i="0" u="none" strike="noStrike">
                        <a:solidFill>
                          <a:srgbClr val="000000"/>
                        </a:solidFill>
                        <a:effectLst/>
                        <a:latin typeface="Calibri" panose="020F0502020204030204" pitchFamily="34" charset="0"/>
                      </a:endParaRPr>
                    </a:p>
                  </a:txBody>
                  <a:tcPr marL="9046" marR="9046" marT="9046" marB="0" anchor="b"/>
                </a:tc>
                <a:extLst>
                  <a:ext uri="{0D108BD9-81ED-4DB2-BD59-A6C34878D82A}">
                    <a16:rowId xmlns:a16="http://schemas.microsoft.com/office/drawing/2014/main" val="10004"/>
                  </a:ext>
                </a:extLst>
              </a:tr>
              <a:tr h="257807">
                <a:tc>
                  <a:txBody>
                    <a:bodyPr/>
                    <a:lstStyle/>
                    <a:p>
                      <a:pPr algn="l" fontAlgn="b"/>
                      <a:r>
                        <a:rPr lang="en-US" sz="1600" u="none" strike="noStrike">
                          <a:effectLst/>
                        </a:rPr>
                        <a:t>Mr.</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James</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Buxton, Jr.</a:t>
                      </a:r>
                      <a:endParaRPr lang="en-US" sz="1600" b="0" i="0" u="none" strike="noStrike">
                        <a:solidFill>
                          <a:srgbClr val="000000"/>
                        </a:solidFill>
                        <a:effectLst/>
                        <a:latin typeface="Calibri" panose="020F0502020204030204" pitchFamily="34" charset="0"/>
                      </a:endParaRPr>
                    </a:p>
                  </a:txBody>
                  <a:tcPr marL="9046" marR="9046" marT="9046" marB="0" anchor="b"/>
                </a:tc>
                <a:extLst>
                  <a:ext uri="{0D108BD9-81ED-4DB2-BD59-A6C34878D82A}">
                    <a16:rowId xmlns:a16="http://schemas.microsoft.com/office/drawing/2014/main" val="10005"/>
                  </a:ext>
                </a:extLst>
              </a:tr>
              <a:tr h="257807">
                <a:tc>
                  <a:txBody>
                    <a:bodyPr/>
                    <a:lstStyle/>
                    <a:p>
                      <a:pPr algn="l" fontAlgn="b"/>
                      <a:r>
                        <a:rPr lang="en-US" sz="1600" u="none" strike="noStrike">
                          <a:effectLst/>
                        </a:rPr>
                        <a:t>Dr.</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Stacy</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Christensen</a:t>
                      </a:r>
                      <a:endParaRPr lang="en-US" sz="1600" b="0" i="0" u="none" strike="noStrike">
                        <a:solidFill>
                          <a:srgbClr val="000000"/>
                        </a:solidFill>
                        <a:effectLst/>
                        <a:latin typeface="Calibri" panose="020F0502020204030204" pitchFamily="34" charset="0"/>
                      </a:endParaRPr>
                    </a:p>
                  </a:txBody>
                  <a:tcPr marL="9046" marR="9046" marT="9046" marB="0" anchor="b"/>
                </a:tc>
                <a:extLst>
                  <a:ext uri="{0D108BD9-81ED-4DB2-BD59-A6C34878D82A}">
                    <a16:rowId xmlns:a16="http://schemas.microsoft.com/office/drawing/2014/main" val="10006"/>
                  </a:ext>
                </a:extLst>
              </a:tr>
              <a:tr h="257807">
                <a:tc>
                  <a:txBody>
                    <a:bodyPr/>
                    <a:lstStyle/>
                    <a:p>
                      <a:pPr algn="l" fontAlgn="b"/>
                      <a:r>
                        <a:rPr lang="en-US" sz="1600" u="none" strike="noStrike">
                          <a:effectLst/>
                        </a:rPr>
                        <a:t>Dr. </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Sally</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Drew</a:t>
                      </a:r>
                      <a:endParaRPr lang="en-US" sz="1600" b="0" i="0" u="none" strike="noStrike">
                        <a:solidFill>
                          <a:srgbClr val="000000"/>
                        </a:solidFill>
                        <a:effectLst/>
                        <a:latin typeface="Calibri" panose="020F0502020204030204" pitchFamily="34" charset="0"/>
                      </a:endParaRPr>
                    </a:p>
                  </a:txBody>
                  <a:tcPr marL="9046" marR="9046" marT="9046" marB="0" anchor="b"/>
                </a:tc>
                <a:extLst>
                  <a:ext uri="{0D108BD9-81ED-4DB2-BD59-A6C34878D82A}">
                    <a16:rowId xmlns:a16="http://schemas.microsoft.com/office/drawing/2014/main" val="10007"/>
                  </a:ext>
                </a:extLst>
              </a:tr>
              <a:tr h="257807">
                <a:tc>
                  <a:txBody>
                    <a:bodyPr/>
                    <a:lstStyle/>
                    <a:p>
                      <a:pPr algn="l" fontAlgn="b"/>
                      <a:r>
                        <a:rPr lang="en-US" sz="1600" u="none" strike="noStrike">
                          <a:effectLst/>
                        </a:rPr>
                        <a:t>Dr.</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Robert</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Dunne</a:t>
                      </a:r>
                      <a:endParaRPr lang="en-US" sz="1600" b="0" i="0" u="none" strike="noStrike">
                        <a:solidFill>
                          <a:srgbClr val="000000"/>
                        </a:solidFill>
                        <a:effectLst/>
                        <a:latin typeface="Calibri" panose="020F0502020204030204" pitchFamily="34" charset="0"/>
                      </a:endParaRPr>
                    </a:p>
                  </a:txBody>
                  <a:tcPr marL="9046" marR="9046" marT="9046" marB="0" anchor="b"/>
                </a:tc>
                <a:extLst>
                  <a:ext uri="{0D108BD9-81ED-4DB2-BD59-A6C34878D82A}">
                    <a16:rowId xmlns:a16="http://schemas.microsoft.com/office/drawing/2014/main" val="10008"/>
                  </a:ext>
                </a:extLst>
              </a:tr>
              <a:tr h="257807">
                <a:tc>
                  <a:txBody>
                    <a:bodyPr/>
                    <a:lstStyle/>
                    <a:p>
                      <a:pPr algn="l" fontAlgn="b"/>
                      <a:r>
                        <a:rPr lang="en-US" sz="1600" u="none" strike="noStrike">
                          <a:effectLst/>
                        </a:rPr>
                        <a:t>Dr.</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Jerold</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Duquette</a:t>
                      </a:r>
                      <a:endParaRPr lang="en-US" sz="1600" b="0" i="0" u="none" strike="noStrike">
                        <a:solidFill>
                          <a:srgbClr val="000000"/>
                        </a:solidFill>
                        <a:effectLst/>
                        <a:latin typeface="Calibri" panose="020F0502020204030204" pitchFamily="34" charset="0"/>
                      </a:endParaRPr>
                    </a:p>
                  </a:txBody>
                  <a:tcPr marL="9046" marR="9046" marT="9046" marB="0" anchor="b"/>
                </a:tc>
                <a:extLst>
                  <a:ext uri="{0D108BD9-81ED-4DB2-BD59-A6C34878D82A}">
                    <a16:rowId xmlns:a16="http://schemas.microsoft.com/office/drawing/2014/main" val="10009"/>
                  </a:ext>
                </a:extLst>
              </a:tr>
              <a:tr h="257807">
                <a:tc>
                  <a:txBody>
                    <a:bodyPr/>
                    <a:lstStyle/>
                    <a:p>
                      <a:pPr algn="l" fontAlgn="b"/>
                      <a:r>
                        <a:rPr lang="en-US" sz="1600" u="none" strike="noStrike">
                          <a:effectLst/>
                        </a:rPr>
                        <a:t>Mr.</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Sean</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Gallagher</a:t>
                      </a:r>
                      <a:endParaRPr lang="en-US" sz="1600" b="0" i="0" u="none" strike="noStrike">
                        <a:solidFill>
                          <a:srgbClr val="000000"/>
                        </a:solidFill>
                        <a:effectLst/>
                        <a:latin typeface="Calibri" panose="020F0502020204030204" pitchFamily="34" charset="0"/>
                      </a:endParaRPr>
                    </a:p>
                  </a:txBody>
                  <a:tcPr marL="9046" marR="9046" marT="9046" marB="0" anchor="b"/>
                </a:tc>
                <a:extLst>
                  <a:ext uri="{0D108BD9-81ED-4DB2-BD59-A6C34878D82A}">
                    <a16:rowId xmlns:a16="http://schemas.microsoft.com/office/drawing/2014/main" val="10010"/>
                  </a:ext>
                </a:extLst>
              </a:tr>
              <a:tr h="257807">
                <a:tc>
                  <a:txBody>
                    <a:bodyPr/>
                    <a:lstStyle/>
                    <a:p>
                      <a:pPr algn="l" fontAlgn="b"/>
                      <a:r>
                        <a:rPr lang="en-US" sz="1600" u="none" strike="noStrike">
                          <a:effectLst/>
                        </a:rPr>
                        <a:t>Dr.</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Susan</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Gilmore</a:t>
                      </a:r>
                      <a:endParaRPr lang="en-US" sz="1600" b="0" i="0" u="none" strike="noStrike">
                        <a:solidFill>
                          <a:srgbClr val="000000"/>
                        </a:solidFill>
                        <a:effectLst/>
                        <a:latin typeface="Calibri" panose="020F0502020204030204" pitchFamily="34" charset="0"/>
                      </a:endParaRPr>
                    </a:p>
                  </a:txBody>
                  <a:tcPr marL="9046" marR="9046" marT="9046" marB="0" anchor="b"/>
                </a:tc>
                <a:extLst>
                  <a:ext uri="{0D108BD9-81ED-4DB2-BD59-A6C34878D82A}">
                    <a16:rowId xmlns:a16="http://schemas.microsoft.com/office/drawing/2014/main" val="10011"/>
                  </a:ext>
                </a:extLst>
              </a:tr>
              <a:tr h="257807">
                <a:tc>
                  <a:txBody>
                    <a:bodyPr/>
                    <a:lstStyle/>
                    <a:p>
                      <a:pPr algn="l" fontAlgn="b"/>
                      <a:r>
                        <a:rPr lang="en-US" sz="1600" u="none" strike="noStrike">
                          <a:effectLst/>
                        </a:rPr>
                        <a:t>Dr.</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Katherine</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Hermes</a:t>
                      </a:r>
                      <a:endParaRPr lang="en-US" sz="1600" b="0" i="0" u="none" strike="noStrike">
                        <a:solidFill>
                          <a:srgbClr val="000000"/>
                        </a:solidFill>
                        <a:effectLst/>
                        <a:latin typeface="Calibri" panose="020F0502020204030204" pitchFamily="34" charset="0"/>
                      </a:endParaRPr>
                    </a:p>
                  </a:txBody>
                  <a:tcPr marL="9046" marR="9046" marT="9046" marB="0" anchor="b"/>
                </a:tc>
                <a:extLst>
                  <a:ext uri="{0D108BD9-81ED-4DB2-BD59-A6C34878D82A}">
                    <a16:rowId xmlns:a16="http://schemas.microsoft.com/office/drawing/2014/main" val="10012"/>
                  </a:ext>
                </a:extLst>
              </a:tr>
              <a:tr h="257807">
                <a:tc>
                  <a:txBody>
                    <a:bodyPr/>
                    <a:lstStyle/>
                    <a:p>
                      <a:pPr algn="l" fontAlgn="b"/>
                      <a:r>
                        <a:rPr lang="en-US" sz="1600" u="none" strike="noStrike">
                          <a:effectLst/>
                        </a:rPr>
                        <a:t>Dr.</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Steven</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Horowitz</a:t>
                      </a:r>
                      <a:endParaRPr lang="en-US" sz="1600" b="0" i="0" u="none" strike="noStrike">
                        <a:solidFill>
                          <a:srgbClr val="000000"/>
                        </a:solidFill>
                        <a:effectLst/>
                        <a:latin typeface="Calibri" panose="020F0502020204030204" pitchFamily="34" charset="0"/>
                      </a:endParaRPr>
                    </a:p>
                  </a:txBody>
                  <a:tcPr marL="9046" marR="9046" marT="9046" marB="0" anchor="b"/>
                </a:tc>
                <a:extLst>
                  <a:ext uri="{0D108BD9-81ED-4DB2-BD59-A6C34878D82A}">
                    <a16:rowId xmlns:a16="http://schemas.microsoft.com/office/drawing/2014/main" val="10013"/>
                  </a:ext>
                </a:extLst>
              </a:tr>
              <a:tr h="257807">
                <a:tc>
                  <a:txBody>
                    <a:bodyPr/>
                    <a:lstStyle/>
                    <a:p>
                      <a:pPr algn="l" fontAlgn="b"/>
                      <a:r>
                        <a:rPr lang="en-US" sz="1600" u="none" strike="noStrike">
                          <a:effectLst/>
                        </a:rPr>
                        <a:t>Dr.</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Jeremiah</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Jerrett</a:t>
                      </a:r>
                      <a:endParaRPr lang="en-US" sz="1600" b="0" i="0" u="none" strike="noStrike">
                        <a:solidFill>
                          <a:srgbClr val="000000"/>
                        </a:solidFill>
                        <a:effectLst/>
                        <a:latin typeface="Calibri" panose="020F0502020204030204" pitchFamily="34" charset="0"/>
                      </a:endParaRPr>
                    </a:p>
                  </a:txBody>
                  <a:tcPr marL="9046" marR="9046" marT="9046" marB="0" anchor="b"/>
                </a:tc>
                <a:extLst>
                  <a:ext uri="{0D108BD9-81ED-4DB2-BD59-A6C34878D82A}">
                    <a16:rowId xmlns:a16="http://schemas.microsoft.com/office/drawing/2014/main" val="10014"/>
                  </a:ext>
                </a:extLst>
              </a:tr>
              <a:tr h="257807">
                <a:tc>
                  <a:txBody>
                    <a:bodyPr/>
                    <a:lstStyle/>
                    <a:p>
                      <a:pPr algn="l" fontAlgn="b"/>
                      <a:r>
                        <a:rPr lang="en-US" sz="1600" u="none" strike="noStrike">
                          <a:effectLst/>
                        </a:rPr>
                        <a:t>Dr.</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Thomas</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King</a:t>
                      </a:r>
                      <a:endParaRPr lang="en-US" sz="1600" b="0" i="0" u="none" strike="noStrike">
                        <a:solidFill>
                          <a:srgbClr val="000000"/>
                        </a:solidFill>
                        <a:effectLst/>
                        <a:latin typeface="Calibri" panose="020F0502020204030204" pitchFamily="34" charset="0"/>
                      </a:endParaRPr>
                    </a:p>
                  </a:txBody>
                  <a:tcPr marL="9046" marR="9046" marT="9046" marB="0" anchor="b"/>
                </a:tc>
                <a:extLst>
                  <a:ext uri="{0D108BD9-81ED-4DB2-BD59-A6C34878D82A}">
                    <a16:rowId xmlns:a16="http://schemas.microsoft.com/office/drawing/2014/main" val="10015"/>
                  </a:ext>
                </a:extLst>
              </a:tr>
              <a:tr h="257807">
                <a:tc>
                  <a:txBody>
                    <a:bodyPr/>
                    <a:lstStyle/>
                    <a:p>
                      <a:pPr algn="l" fontAlgn="b"/>
                      <a:r>
                        <a:rPr lang="en-US" sz="1600" u="none" strike="noStrike">
                          <a:effectLst/>
                        </a:rPr>
                        <a:t>Dr.</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Susan</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Koski</a:t>
                      </a:r>
                      <a:endParaRPr lang="en-US" sz="1600" b="0" i="0" u="none" strike="noStrike">
                        <a:solidFill>
                          <a:srgbClr val="000000"/>
                        </a:solidFill>
                        <a:effectLst/>
                        <a:latin typeface="Calibri" panose="020F0502020204030204" pitchFamily="34" charset="0"/>
                      </a:endParaRPr>
                    </a:p>
                  </a:txBody>
                  <a:tcPr marL="9046" marR="9046" marT="9046" marB="0" anchor="b"/>
                </a:tc>
                <a:extLst>
                  <a:ext uri="{0D108BD9-81ED-4DB2-BD59-A6C34878D82A}">
                    <a16:rowId xmlns:a16="http://schemas.microsoft.com/office/drawing/2014/main" val="10016"/>
                  </a:ext>
                </a:extLst>
              </a:tr>
              <a:tr h="257807">
                <a:tc>
                  <a:txBody>
                    <a:bodyPr/>
                    <a:lstStyle/>
                    <a:p>
                      <a:pPr algn="l" fontAlgn="b"/>
                      <a:r>
                        <a:rPr lang="en-US" sz="1600" u="none" strike="noStrike">
                          <a:effectLst/>
                        </a:rPr>
                        <a:t>Dr. </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Paloma</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Lapuerta</a:t>
                      </a:r>
                      <a:endParaRPr lang="en-US" sz="1600" b="0" i="0" u="none" strike="noStrike">
                        <a:solidFill>
                          <a:srgbClr val="000000"/>
                        </a:solidFill>
                        <a:effectLst/>
                        <a:latin typeface="Calibri" panose="020F0502020204030204" pitchFamily="34" charset="0"/>
                      </a:endParaRPr>
                    </a:p>
                  </a:txBody>
                  <a:tcPr marL="9046" marR="9046" marT="9046" marB="0" anchor="b"/>
                </a:tc>
                <a:extLst>
                  <a:ext uri="{0D108BD9-81ED-4DB2-BD59-A6C34878D82A}">
                    <a16:rowId xmlns:a16="http://schemas.microsoft.com/office/drawing/2014/main" val="10017"/>
                  </a:ext>
                </a:extLst>
              </a:tr>
              <a:tr h="257807">
                <a:tc>
                  <a:txBody>
                    <a:bodyPr/>
                    <a:lstStyle/>
                    <a:p>
                      <a:pPr algn="l" fontAlgn="b"/>
                      <a:r>
                        <a:rPr lang="en-US" sz="1600" u="none" strike="noStrike">
                          <a:effectLst/>
                        </a:rPr>
                        <a:t>Dr.</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Lee</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Lee</a:t>
                      </a:r>
                      <a:endParaRPr lang="en-US" sz="1600" b="0" i="0" u="none" strike="noStrike">
                        <a:solidFill>
                          <a:srgbClr val="000000"/>
                        </a:solidFill>
                        <a:effectLst/>
                        <a:latin typeface="Calibri" panose="020F0502020204030204" pitchFamily="34" charset="0"/>
                      </a:endParaRPr>
                    </a:p>
                  </a:txBody>
                  <a:tcPr marL="9046" marR="9046" marT="9046" marB="0" anchor="b"/>
                </a:tc>
                <a:extLst>
                  <a:ext uri="{0D108BD9-81ED-4DB2-BD59-A6C34878D82A}">
                    <a16:rowId xmlns:a16="http://schemas.microsoft.com/office/drawing/2014/main" val="10018"/>
                  </a:ext>
                </a:extLst>
              </a:tr>
              <a:tr h="257807">
                <a:tc>
                  <a:txBody>
                    <a:bodyPr/>
                    <a:lstStyle/>
                    <a:p>
                      <a:pPr algn="l" fontAlgn="b"/>
                      <a:r>
                        <a:rPr lang="en-US" sz="1600" u="none" strike="noStrike">
                          <a:effectLst/>
                        </a:rPr>
                        <a:t>Dr</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Karen</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Ritzenhoff</a:t>
                      </a:r>
                      <a:endParaRPr lang="en-US" sz="1600" b="0" i="0" u="none" strike="noStrike">
                        <a:solidFill>
                          <a:srgbClr val="000000"/>
                        </a:solidFill>
                        <a:effectLst/>
                        <a:latin typeface="Calibri" panose="020F0502020204030204" pitchFamily="34" charset="0"/>
                      </a:endParaRPr>
                    </a:p>
                  </a:txBody>
                  <a:tcPr marL="9046" marR="9046" marT="9046" marB="0" anchor="b"/>
                </a:tc>
                <a:extLst>
                  <a:ext uri="{0D108BD9-81ED-4DB2-BD59-A6C34878D82A}">
                    <a16:rowId xmlns:a16="http://schemas.microsoft.com/office/drawing/2014/main" val="10019"/>
                  </a:ext>
                </a:extLst>
              </a:tr>
              <a:tr h="257807">
                <a:tc>
                  <a:txBody>
                    <a:bodyPr/>
                    <a:lstStyle/>
                    <a:p>
                      <a:pPr algn="l" fontAlgn="b"/>
                      <a:r>
                        <a:rPr lang="en-US" sz="1600" u="none" strike="noStrike">
                          <a:effectLst/>
                        </a:rPr>
                        <a:t>Dr.</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Julie</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Schnobrich-Davis</a:t>
                      </a:r>
                      <a:endParaRPr lang="en-US" sz="1600" b="0" i="0" u="none" strike="noStrike">
                        <a:solidFill>
                          <a:srgbClr val="000000"/>
                        </a:solidFill>
                        <a:effectLst/>
                        <a:latin typeface="Calibri" panose="020F0502020204030204" pitchFamily="34" charset="0"/>
                      </a:endParaRPr>
                    </a:p>
                  </a:txBody>
                  <a:tcPr marL="9046" marR="9046" marT="9046" marB="0" anchor="b"/>
                </a:tc>
                <a:extLst>
                  <a:ext uri="{0D108BD9-81ED-4DB2-BD59-A6C34878D82A}">
                    <a16:rowId xmlns:a16="http://schemas.microsoft.com/office/drawing/2014/main" val="10020"/>
                  </a:ext>
                </a:extLst>
              </a:tr>
              <a:tr h="257807">
                <a:tc>
                  <a:txBody>
                    <a:bodyPr/>
                    <a:lstStyle/>
                    <a:p>
                      <a:pPr algn="l" fontAlgn="b"/>
                      <a:r>
                        <a:rPr lang="en-US" sz="1600" u="none" strike="noStrike">
                          <a:effectLst/>
                        </a:rPr>
                        <a:t>Dr.</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Sarah</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Stookey</a:t>
                      </a:r>
                      <a:endParaRPr lang="en-US" sz="1600" b="0" i="0" u="none" strike="noStrike">
                        <a:solidFill>
                          <a:srgbClr val="000000"/>
                        </a:solidFill>
                        <a:effectLst/>
                        <a:latin typeface="Calibri" panose="020F0502020204030204" pitchFamily="34" charset="0"/>
                      </a:endParaRPr>
                    </a:p>
                  </a:txBody>
                  <a:tcPr marL="9046" marR="9046" marT="9046" marB="0" anchor="b"/>
                </a:tc>
                <a:extLst>
                  <a:ext uri="{0D108BD9-81ED-4DB2-BD59-A6C34878D82A}">
                    <a16:rowId xmlns:a16="http://schemas.microsoft.com/office/drawing/2014/main" val="10021"/>
                  </a:ext>
                </a:extLst>
              </a:tr>
              <a:tr h="257807">
                <a:tc>
                  <a:txBody>
                    <a:bodyPr/>
                    <a:lstStyle/>
                    <a:p>
                      <a:pPr algn="l" fontAlgn="b"/>
                      <a:r>
                        <a:rPr lang="en-US" sz="1600" u="none" strike="noStrike">
                          <a:effectLst/>
                        </a:rPr>
                        <a:t>Mr.</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Darren</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Sweeney</a:t>
                      </a:r>
                      <a:endParaRPr lang="en-US" sz="1600" b="0" i="0" u="none" strike="noStrike">
                        <a:solidFill>
                          <a:srgbClr val="000000"/>
                        </a:solidFill>
                        <a:effectLst/>
                        <a:latin typeface="Calibri" panose="020F0502020204030204" pitchFamily="34" charset="0"/>
                      </a:endParaRPr>
                    </a:p>
                  </a:txBody>
                  <a:tcPr marL="9046" marR="9046" marT="9046" marB="0" anchor="b"/>
                </a:tc>
                <a:extLst>
                  <a:ext uri="{0D108BD9-81ED-4DB2-BD59-A6C34878D82A}">
                    <a16:rowId xmlns:a16="http://schemas.microsoft.com/office/drawing/2014/main" val="10022"/>
                  </a:ext>
                </a:extLst>
              </a:tr>
              <a:tr h="270697">
                <a:tc>
                  <a:txBody>
                    <a:bodyPr/>
                    <a:lstStyle/>
                    <a:p>
                      <a:pPr algn="l" fontAlgn="b"/>
                      <a:r>
                        <a:rPr lang="en-US" sz="1600" u="none" strike="noStrike">
                          <a:effectLst/>
                        </a:rPr>
                        <a:t>Dr.</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a:effectLst/>
                        </a:rPr>
                        <a:t>Barry</a:t>
                      </a:r>
                      <a:endParaRPr lang="en-US" sz="1600" b="0" i="0" u="none" strike="noStrike">
                        <a:solidFill>
                          <a:srgbClr val="000000"/>
                        </a:solidFill>
                        <a:effectLst/>
                        <a:latin typeface="Calibri" panose="020F0502020204030204" pitchFamily="34" charset="0"/>
                      </a:endParaRPr>
                    </a:p>
                  </a:txBody>
                  <a:tcPr marL="9046" marR="9046" marT="9046" marB="0" anchor="b"/>
                </a:tc>
                <a:tc>
                  <a:txBody>
                    <a:bodyPr/>
                    <a:lstStyle/>
                    <a:p>
                      <a:pPr algn="l" fontAlgn="b"/>
                      <a:r>
                        <a:rPr lang="en-US" sz="1600" u="none" strike="noStrike" dirty="0">
                          <a:effectLst/>
                        </a:rPr>
                        <a:t>Westcott</a:t>
                      </a:r>
                      <a:endParaRPr lang="en-US" sz="1600" b="0" i="0" u="none" strike="noStrike" dirty="0">
                        <a:solidFill>
                          <a:srgbClr val="000000"/>
                        </a:solidFill>
                        <a:effectLst/>
                        <a:latin typeface="Calibri" panose="020F0502020204030204" pitchFamily="34" charset="0"/>
                      </a:endParaRPr>
                    </a:p>
                  </a:txBody>
                  <a:tcPr marL="9046" marR="9046" marT="9046" marB="0" anchor="b"/>
                </a:tc>
                <a:extLst>
                  <a:ext uri="{0D108BD9-81ED-4DB2-BD59-A6C34878D82A}">
                    <a16:rowId xmlns:a16="http://schemas.microsoft.com/office/drawing/2014/main" val="10023"/>
                  </a:ext>
                </a:extLst>
              </a:tr>
            </a:tbl>
          </a:graphicData>
        </a:graphic>
      </p:graphicFrame>
    </p:spTree>
    <p:extLst>
      <p:ext uri="{BB962C8B-B14F-4D97-AF65-F5344CB8AC3E}">
        <p14:creationId xmlns:p14="http://schemas.microsoft.com/office/powerpoint/2010/main" val="24915938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523</TotalTime>
  <Words>447</Words>
  <Application>Microsoft Macintosh PowerPoint</Application>
  <PresentationFormat>Widescreen</PresentationFormat>
  <Paragraphs>114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Sabbatical Leave Committee Report</vt:lpstr>
      <vt:lpstr>Membership 2017-18</vt:lpstr>
      <vt:lpstr>Sabbatical Leave Committee Criteria</vt:lpstr>
      <vt:lpstr>MISSION</vt:lpstr>
      <vt:lpstr>13.7 Sabbatic Leave </vt:lpstr>
      <vt:lpstr>Statistics</vt:lpstr>
      <vt:lpstr>Recipients</vt:lpstr>
    </vt:vector>
  </TitlesOfParts>
  <Company/>
  <LinksUpToDate>false</LinksUpToDate>
  <SharedDoc>false</SharedDoc>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Sabbatical Leave Committee</dc:title>
  <dc:creator>Resetarits, Paul (MfgConstMgt)</dc:creator>
  <cp:lastModifiedBy>Latour, Frederic (Math)</cp:lastModifiedBy>
  <cp:revision>23</cp:revision>
  <cp:lastPrinted>2014-10-09T18:34:22Z</cp:lastPrinted>
  <dcterms:created xsi:type="dcterms:W3CDTF">2014-04-14T13:50:10Z</dcterms:created>
  <dcterms:modified xsi:type="dcterms:W3CDTF">2018-04-27T04:26:28Z</dcterms:modified>
</cp:coreProperties>
</file>